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74" r:id="rId7"/>
    <p:sldId id="272" r:id="rId8"/>
    <p:sldId id="269" r:id="rId9"/>
    <p:sldId id="273" r:id="rId10"/>
    <p:sldId id="279" r:id="rId11"/>
    <p:sldId id="258" r:id="rId12"/>
    <p:sldId id="260" r:id="rId13"/>
    <p:sldId id="275" r:id="rId14"/>
    <p:sldId id="276" r:id="rId15"/>
    <p:sldId id="280" r:id="rId16"/>
    <p:sldId id="263" r:id="rId17"/>
    <p:sldId id="278" r:id="rId18"/>
    <p:sldId id="281" r:id="rId19"/>
    <p:sldId id="261" r:id="rId20"/>
    <p:sldId id="262" r:id="rId21"/>
    <p:sldId id="264" r:id="rId22"/>
    <p:sldId id="282" r:id="rId23"/>
    <p:sldId id="265" r:id="rId24"/>
    <p:sldId id="284" r:id="rId25"/>
    <p:sldId id="277" r:id="rId26"/>
    <p:sldId id="283" r:id="rId27"/>
    <p:sldId id="2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7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C22F-CD66-80E2-A295-D88243E91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81CAF-E954-F730-E5E5-7CC51C77D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CFC5C-5941-3874-62C4-71D29AC7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7C53-82AC-4DEC-8AA6-F70608BA78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DD3E5-99DD-5E8B-4A5A-9E878267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085D5-F8F2-6AB6-91E3-08009387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6CA2-8F47-44CA-941B-043D40DD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9778-C55D-44E7-D576-0310CBD5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DC6B2-A54B-7E0F-DC6E-EBE255EDF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4A719-22D5-D60A-3D39-2BE1A2AD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7C53-82AC-4DEC-8AA6-F70608BA78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EBDC6-5BA5-C2F0-0F97-D72CFD13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66BB3-665A-122B-5A97-AD76654A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6CA2-8F47-44CA-941B-043D40DD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F3981-A556-A3B9-404D-B09BEBA3A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2AAF6-2FD1-4F74-45FF-C88D03B5E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A1BB0-F250-2E15-DF72-DCB9A686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7C53-82AC-4DEC-8AA6-F70608BA78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16660-9747-DB94-CFF6-9B207BFB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05CA9-0DE7-064A-3169-B1B6AA03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6CA2-8F47-44CA-941B-043D40DD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8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89AD-AD84-E681-71FF-1DC8C220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40F5-57E9-557E-7CBD-79ABE143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4BE33-CB6E-F197-735C-395DC84A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7C53-82AC-4DEC-8AA6-F70608BA78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142D5-7A00-85A4-56CA-FD679EE2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A0589-F388-25CA-1B58-C8C3A625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6CA2-8F47-44CA-941B-043D40DD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4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C08F-873D-3022-521D-0452F7D8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749B5-5F01-36BA-AE26-7E2DF0684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E115-0DAA-964B-7B73-6D64C7715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7C53-82AC-4DEC-8AA6-F70608BA78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6D092-D0E7-D8EF-825E-9D966D9C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3F545-3083-FE71-1BD7-C6EE138D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6CA2-8F47-44CA-941B-043D40DD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0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49BD5-D2F1-AC81-69D9-6199D5E3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9406D-C2AE-F369-0ABE-22397D9BB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9310C-DA78-243F-33F9-E7C17A1AE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949FB-2935-C24B-9452-2BDFB7A6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7C53-82AC-4DEC-8AA6-F70608BA78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E7EB6-7E6F-B917-9DA5-9A94A891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D8D76-4DB4-DA7F-E16A-2EB1F87D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6CA2-8F47-44CA-941B-043D40DD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8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3007-215B-F3B3-C22D-1CB31DF6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92F1D-644B-12F3-525A-011B5C9B2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712D9-45A4-B2DA-C4EE-966D2353A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19D25-8412-D791-D5CE-FBD0F2B0A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6D96F-5398-320E-AEFF-CDE33D00F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BE6B0-A822-701D-F419-82840698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7C53-82AC-4DEC-8AA6-F70608BA78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C6DB8-2C04-4596-B4B3-D98B3EFEE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A18022-C927-A4C2-398D-A150093E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6CA2-8F47-44CA-941B-043D40DD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934C-CBD8-D573-E313-5CF7A00A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F76D3-B5E4-BCFC-BD4F-0D7A3E0A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7C53-82AC-4DEC-8AA6-F70608BA78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CACA8-35F3-5B36-72D6-8221F995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929ED-E409-62F3-88A3-22396FDD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6CA2-8F47-44CA-941B-043D40DD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80F54-F38E-C0F0-66C5-5EEFDEEC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7C53-82AC-4DEC-8AA6-F70608BA78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4148F-D0C9-DF64-8B2C-FD26E2D4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46922-7C03-98E5-C4DE-E6409111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6CA2-8F47-44CA-941B-043D40DD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9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6A60-37A2-D637-D6F0-5C85B29F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BE323-4753-AF2B-417E-D90BC0BF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9D9E3-7FC4-B72E-3F76-F8881641A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8601-F9F6-4D94-07FF-FF432DA4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7C53-82AC-4DEC-8AA6-F70608BA78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525F4-9081-D9D9-2E5B-B7C0C377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C732E-0AA4-B98B-57B0-D926B9DF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6CA2-8F47-44CA-941B-043D40DD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5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90C3-B865-F4FA-D1FA-EA4F12F4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8AFEF-03BE-6634-2EE7-83B1CC73E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28514-F636-484F-A372-3A2B874E6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05E7D-671F-43AD-12D2-BBA21356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7C53-82AC-4DEC-8AA6-F70608BA78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FE629-4098-D48F-8A37-2C00A9B0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1F8BF-A881-09FD-187C-63318FFA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6CA2-8F47-44CA-941B-043D40DD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3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5178F9-B7DF-B073-8036-6FA82304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68CEB-5B4B-C4DA-16B2-B90AE550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CC517-3C11-B33E-12FF-59DBB48B4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FC7C53-82AC-4DEC-8AA6-F70608BA78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DA0A4-1D8E-E2C6-B6C4-AC020964D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68D7C-CC16-F73E-8CA9-8D4BC5410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266CA2-8F47-44CA-941B-043D40DD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410C-557D-B6A7-6D3D-FF9E907243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Skr</a:t>
            </a:r>
            <a:r>
              <a:rPr lang="sk-SK" dirty="0"/>
              <a:t>ú</a:t>
            </a:r>
            <a:r>
              <a:rPr lang="en-US" dirty="0"/>
              <a:t>ten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sk-SK" dirty="0"/>
              <a:t>š</a:t>
            </a:r>
            <a:r>
              <a:rPr lang="en-US" dirty="0" err="1"/>
              <a:t>pagety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56AFF-8CCE-33A2-C6AC-104BA4A70C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Ú</a:t>
            </a:r>
            <a:r>
              <a:rPr lang="en-US" dirty="0" err="1"/>
              <a:t>vodn</a:t>
            </a:r>
            <a:r>
              <a:rPr lang="sk-SK" dirty="0"/>
              <a:t>é</a:t>
            </a:r>
            <a:r>
              <a:rPr lang="en-US" dirty="0"/>
              <a:t> s</a:t>
            </a:r>
            <a:r>
              <a:rPr lang="sk-SK" dirty="0"/>
              <a:t>ú</a:t>
            </a:r>
            <a:r>
              <a:rPr lang="en-US" dirty="0" err="1"/>
              <a:t>stredenie</a:t>
            </a:r>
            <a:r>
              <a:rPr lang="en-US" dirty="0"/>
              <a:t> TMF, 21.10.2025</a:t>
            </a:r>
          </a:p>
        </p:txBody>
      </p:sp>
    </p:spTree>
    <p:extLst>
      <p:ext uri="{BB962C8B-B14F-4D97-AF65-F5344CB8AC3E}">
        <p14:creationId xmlns:p14="http://schemas.microsoft.com/office/powerpoint/2010/main" val="3838781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D8193-EC45-8D8D-1C3B-2E9D68064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32E1-EBC5-5F97-3827-72B24625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</a:t>
            </a:r>
            <a:r>
              <a:rPr lang="sk-SK" dirty="0"/>
              <a:t>ôsob zatáčania špagiet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4329C-7ED3-F093-0FB2-2AF9B64F4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222" y="1825625"/>
            <a:ext cx="6178062" cy="2834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b="1" dirty="0"/>
              <a:t>Sťahovacia páska</a:t>
            </a:r>
          </a:p>
          <a:p>
            <a:pPr marL="0" indent="0" algn="ctr">
              <a:buNone/>
            </a:pPr>
            <a:endParaRPr lang="sk-SK" sz="3200" b="1" dirty="0"/>
          </a:p>
          <a:p>
            <a:pPr marL="0" indent="0">
              <a:buNone/>
            </a:pPr>
            <a:r>
              <a:rPr lang="sk-SK" sz="3200" dirty="0">
                <a:solidFill>
                  <a:srgbClr val="00B050"/>
                </a:solidFill>
              </a:rPr>
              <a:t>+ Drží špagety pokope</a:t>
            </a:r>
          </a:p>
          <a:p>
            <a:pPr marL="0" indent="0">
              <a:buNone/>
            </a:pPr>
            <a:r>
              <a:rPr lang="sk-SK" sz="3200" dirty="0">
                <a:solidFill>
                  <a:srgbClr val="00B050"/>
                </a:solidFill>
              </a:rPr>
              <a:t>+ Po stočení držia</a:t>
            </a:r>
          </a:p>
          <a:p>
            <a:pPr>
              <a:buFontTx/>
              <a:buChar char="-"/>
            </a:pPr>
            <a:r>
              <a:rPr lang="sk-SK" sz="3200" dirty="0">
                <a:solidFill>
                  <a:srgbClr val="FF0000"/>
                </a:solidFill>
              </a:rPr>
              <a:t>Pri väčšom počte prešmykuje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243C7-23B0-57CD-4C03-A03B8466B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70257" y="86074"/>
            <a:ext cx="1698015" cy="111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5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39F6A-0980-B0CA-9A5F-B4633A75E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7783-9F57-FD2F-BCFE-8C829CA2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</a:t>
            </a:r>
            <a:r>
              <a:rPr lang="sk-SK" dirty="0"/>
              <a:t>ôsob zatáčania špagiet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9B534-7753-26D0-1AE9-A6CA04343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12" y="1758156"/>
            <a:ext cx="7756687" cy="4228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b="1" dirty="0"/>
              <a:t>3D vytlačená matica</a:t>
            </a:r>
          </a:p>
          <a:p>
            <a:pPr marL="0" indent="0" algn="ctr">
              <a:buNone/>
            </a:pPr>
            <a:endParaRPr lang="sk-SK" sz="3200" b="1" dirty="0"/>
          </a:p>
          <a:p>
            <a:pPr marL="0" indent="0">
              <a:buNone/>
            </a:pPr>
            <a:r>
              <a:rPr lang="sk-SK" sz="3200" dirty="0">
                <a:solidFill>
                  <a:srgbClr val="00B050"/>
                </a:solidFill>
              </a:rPr>
              <a:t>+ Drží špagety pokope</a:t>
            </a:r>
            <a:endParaRPr lang="sk-SK" sz="3200" b="1" dirty="0"/>
          </a:p>
          <a:p>
            <a:pPr marL="0" indent="0">
              <a:buNone/>
            </a:pPr>
            <a:r>
              <a:rPr lang="sk-SK" sz="3200" dirty="0">
                <a:solidFill>
                  <a:srgbClr val="00B050"/>
                </a:solidFill>
              </a:rPr>
              <a:t>+ Konštanté rozloženie (6uhol. mreža)</a:t>
            </a:r>
            <a:endParaRPr lang="sk-SK" sz="3200" b="1" dirty="0"/>
          </a:p>
          <a:p>
            <a:pPr marL="0" indent="0">
              <a:buNone/>
            </a:pPr>
            <a:r>
              <a:rPr lang="sk-SK" sz="3200" dirty="0">
                <a:solidFill>
                  <a:srgbClr val="00B050"/>
                </a:solidFill>
              </a:rPr>
              <a:t>+ Neprešmykuje</a:t>
            </a:r>
          </a:p>
          <a:p>
            <a:pPr marL="0" indent="0">
              <a:buNone/>
            </a:pPr>
            <a:r>
              <a:rPr lang="sk-SK" sz="3200" dirty="0">
                <a:solidFill>
                  <a:srgbClr val="FF0000"/>
                </a:solidFill>
              </a:rPr>
              <a:t>- Nová matica pre rôzny počet špagiet</a:t>
            </a:r>
            <a:endParaRPr lang="sk-SK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sz="3200" dirty="0">
                <a:solidFill>
                  <a:srgbClr val="FF0000"/>
                </a:solidFill>
              </a:rPr>
              <a:t>- Komplikované zachovanie voľných koncov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31423-30EC-8418-71AC-74EC484A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980" y="1643856"/>
            <a:ext cx="4265020" cy="445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5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57243-E4D4-60CC-0C5A-B02602683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BDE2-3813-41B0-3E11-D9320051B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0240"/>
            <a:ext cx="9144000" cy="2387600"/>
          </a:xfrm>
        </p:spPr>
        <p:txBody>
          <a:bodyPr/>
          <a:lstStyle/>
          <a:p>
            <a:r>
              <a:rPr lang="sk-SK" dirty="0"/>
              <a:t>Meranie parametrov špagety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0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E2EC6-A555-62F7-066A-75D9B1AE5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3187-FB38-C89C-87C7-976E62BE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Ked</a:t>
            </a:r>
            <a:r>
              <a:rPr lang="sk-SK" dirty="0"/>
              <a:t>y špageta praskne?</a:t>
            </a:r>
            <a:endParaRPr lang="en-US" dirty="0"/>
          </a:p>
        </p:txBody>
      </p:sp>
      <p:pic>
        <p:nvPicPr>
          <p:cNvPr id="4" name="VID_20250208_134508">
            <a:hlinkClick r:id="" action="ppaction://media"/>
            <a:extLst>
              <a:ext uri="{FF2B5EF4-FFF2-40B4-BE49-F238E27FC236}">
                <a16:creationId xmlns:a16="http://schemas.microsoft.com/office/drawing/2014/main" id="{99EAD142-240E-2BDA-358D-C7D28595B4D7}"/>
              </a:ext>
            </a:extLst>
          </p:cNvPr>
          <p:cNvPicPr preferRelativeResize="0"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3032987" y="-457559"/>
            <a:ext cx="5953033" cy="11438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7577F4-1AE1-A2F3-371B-7CBEF00F067C}"/>
              </a:ext>
            </a:extLst>
          </p:cNvPr>
          <p:cNvSpPr txBox="1"/>
          <p:nvPr/>
        </p:nvSpPr>
        <p:spPr>
          <a:xfrm>
            <a:off x="899746" y="1429078"/>
            <a:ext cx="5585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/>
              <a:t>Treba zmerať maximálne zakrivenie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20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F9D733-AC22-6DD2-B42A-09D6FA855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24" y="1577355"/>
            <a:ext cx="10396754" cy="50759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47C48D5-E4DD-D710-2B7D-20C314AD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dirty="0"/>
              <a:t>Zmerajme si Youngov modul</a:t>
            </a:r>
            <a:br>
              <a:rPr lang="sk-SK"/>
            </a:br>
            <a:r>
              <a:rPr lang="sk-SK" sz="3200"/>
              <a:t>(výsledok prevzatý </a:t>
            </a:r>
            <a:r>
              <a:rPr lang="sk-SK" sz="3200" dirty="0"/>
              <a:t>z minuloročnej úlohy)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9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A6E9B-37C4-B0CE-F867-2D480A494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A1EC-33C8-D872-47E1-93AECB547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0240"/>
            <a:ext cx="9144000" cy="2387600"/>
          </a:xfrm>
        </p:spPr>
        <p:txBody>
          <a:bodyPr/>
          <a:lstStyle/>
          <a:p>
            <a:r>
              <a:rPr lang="sk-SK" dirty="0"/>
              <a:t>Fyzika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4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A9A0C-76E6-82C1-359C-F412E828F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6B43-9E0E-D70B-3210-89398BCE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Fyzika jednej špagety – Euler-beam theory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CD9766-60F4-066F-C5FF-6D38498B0E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477" b="84303"/>
          <a:stretch>
            <a:fillRect/>
          </a:stretch>
        </p:blipFill>
        <p:spPr>
          <a:xfrm>
            <a:off x="556787" y="1598330"/>
            <a:ext cx="10221410" cy="51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839547-DEB1-EE46-0BFC-9419F1866E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737" r="4595"/>
          <a:stretch>
            <a:fillRect/>
          </a:stretch>
        </p:blipFill>
        <p:spPr>
          <a:xfrm>
            <a:off x="187510" y="2116930"/>
            <a:ext cx="11816980" cy="18918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06FEF0-783D-C335-D80A-661981899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27" y="4739838"/>
            <a:ext cx="2783913" cy="1622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AB8382-EA85-B334-8DB5-E3866AC58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392" y="4923645"/>
            <a:ext cx="6834408" cy="15692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BAC992-6885-9430-494C-11DCFFC3AEA7}"/>
              </a:ext>
            </a:extLst>
          </p:cNvPr>
          <p:cNvSpPr txBox="1"/>
          <p:nvPr/>
        </p:nvSpPr>
        <p:spPr>
          <a:xfrm>
            <a:off x="6751624" y="4447450"/>
            <a:ext cx="2369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/>
              <a:t>Tvar špagety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F80099-31F1-8384-4C42-E7DF15D1742A}"/>
              </a:ext>
            </a:extLst>
          </p:cNvPr>
          <p:cNvSpPr txBox="1"/>
          <p:nvPr/>
        </p:nvSpPr>
        <p:spPr>
          <a:xfrm>
            <a:off x="274877" y="1643760"/>
            <a:ext cx="84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hamberi Super Display" panose="020F0502020204030204" pitchFamily="18" charset="0"/>
              </a:rPr>
              <a:t>L ,</a:t>
            </a:r>
          </a:p>
        </p:txBody>
      </p:sp>
    </p:spTree>
    <p:extLst>
      <p:ext uri="{BB962C8B-B14F-4D97-AF65-F5344CB8AC3E}">
        <p14:creationId xmlns:p14="http://schemas.microsoft.com/office/powerpoint/2010/main" val="1716369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5800B-A393-D6A4-D746-BC7EA3FEE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20746-1B1F-E921-DADC-8246469B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Fyzika jednej špagety – Euler-beam theory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2D08E-3E48-791A-B610-0F67AF65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8" y="1986921"/>
            <a:ext cx="10450383" cy="4505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ECA902-7E23-F426-60C4-3FA11B55B5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324"/>
          <a:stretch>
            <a:fillRect/>
          </a:stretch>
        </p:blipFill>
        <p:spPr>
          <a:xfrm>
            <a:off x="5102352" y="4195720"/>
            <a:ext cx="755766" cy="600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6A160-E115-7EDE-099F-03021028A7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7799"/>
          <a:stretch>
            <a:fillRect/>
          </a:stretch>
        </p:blipFill>
        <p:spPr>
          <a:xfrm>
            <a:off x="4328297" y="4195720"/>
            <a:ext cx="774055" cy="6001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7D6289-E369-EB1B-1FD2-B58E499CAD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8600"/>
          <a:stretch>
            <a:fillRect/>
          </a:stretch>
        </p:blipFill>
        <p:spPr>
          <a:xfrm>
            <a:off x="6454787" y="4195720"/>
            <a:ext cx="498464" cy="5620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F08CB1-2890-90A2-974F-CA6F46F404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0584"/>
          <a:stretch>
            <a:fillRect/>
          </a:stretch>
        </p:blipFill>
        <p:spPr>
          <a:xfrm>
            <a:off x="6953251" y="4195719"/>
            <a:ext cx="848982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A0250-DE91-0F4E-8E7A-05490C741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3F57-5D24-744B-80F4-24E2BBF2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Viac špagiet (stále nezatočených)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958AB-77F4-7438-EEF4-7495A700F4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324"/>
          <a:stretch>
            <a:fillRect/>
          </a:stretch>
        </p:blipFill>
        <p:spPr>
          <a:xfrm>
            <a:off x="3239832" y="2726527"/>
            <a:ext cx="1447917" cy="1149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D73362-721D-3E3C-896A-8F6E7E4F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7799"/>
          <a:stretch>
            <a:fillRect/>
          </a:stretch>
        </p:blipFill>
        <p:spPr>
          <a:xfrm>
            <a:off x="1756876" y="2726526"/>
            <a:ext cx="1482956" cy="1149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AAE069-3DA3-1AB6-357C-309F863A66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8600"/>
          <a:stretch>
            <a:fillRect/>
          </a:stretch>
        </p:blipFill>
        <p:spPr>
          <a:xfrm>
            <a:off x="1865200" y="4023877"/>
            <a:ext cx="954971" cy="1076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6A2DC-394B-7CB5-3F92-BFABC7CD77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584"/>
          <a:stretch>
            <a:fillRect/>
          </a:stretch>
        </p:blipFill>
        <p:spPr>
          <a:xfrm>
            <a:off x="2820171" y="4023877"/>
            <a:ext cx="1626503" cy="1076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475369-D62D-F003-5B47-F4D6799B7ACA}"/>
              </a:ext>
            </a:extLst>
          </p:cNvPr>
          <p:cNvSpPr txBox="1"/>
          <p:nvPr/>
        </p:nvSpPr>
        <p:spPr>
          <a:xfrm>
            <a:off x="1756876" y="1949280"/>
            <a:ext cx="2832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/>
              <a:t>Jedna špageta</a:t>
            </a:r>
            <a:endParaRPr lang="en-US" sz="3200" b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FB86AA5-99CF-5B65-95B6-D4300FE44A64}"/>
              </a:ext>
            </a:extLst>
          </p:cNvPr>
          <p:cNvSpPr/>
          <p:nvPr/>
        </p:nvSpPr>
        <p:spPr>
          <a:xfrm>
            <a:off x="5116378" y="3335515"/>
            <a:ext cx="1626503" cy="8440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9E907B-D0BC-ED35-1962-2C8D29585D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324"/>
          <a:stretch>
            <a:fillRect/>
          </a:stretch>
        </p:blipFill>
        <p:spPr>
          <a:xfrm>
            <a:off x="8799501" y="2726526"/>
            <a:ext cx="1447917" cy="1149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503FEE-73DA-814B-D2BD-CCF6EA6E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7799"/>
          <a:stretch>
            <a:fillRect/>
          </a:stretch>
        </p:blipFill>
        <p:spPr>
          <a:xfrm>
            <a:off x="7316545" y="2726525"/>
            <a:ext cx="1482956" cy="1149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347E8-EF73-0495-D92D-D19C6E1ADD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8600"/>
          <a:stretch>
            <a:fillRect/>
          </a:stretch>
        </p:blipFill>
        <p:spPr>
          <a:xfrm>
            <a:off x="7424869" y="4023876"/>
            <a:ext cx="954971" cy="1076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CD1A5F-9A58-9D41-381E-215FF2A407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584"/>
          <a:stretch>
            <a:fillRect/>
          </a:stretch>
        </p:blipFill>
        <p:spPr>
          <a:xfrm>
            <a:off x="8379840" y="4023876"/>
            <a:ext cx="1626503" cy="10767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291078-CD14-F131-9149-C8BB733963BB}"/>
              </a:ext>
            </a:extLst>
          </p:cNvPr>
          <p:cNvSpPr txBox="1"/>
          <p:nvPr/>
        </p:nvSpPr>
        <p:spPr>
          <a:xfrm>
            <a:off x="7831126" y="1916219"/>
            <a:ext cx="1936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/>
              <a:t>N špagiet</a:t>
            </a:r>
            <a:endParaRPr lang="en-US" sz="32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194969-6931-FEE0-E67A-26166A725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640" y="3235569"/>
            <a:ext cx="483268" cy="6319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9FD32B-69D3-CB4F-8C95-DF978FA546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05" t="22408"/>
          <a:stretch>
            <a:fillRect/>
          </a:stretch>
        </p:blipFill>
        <p:spPr>
          <a:xfrm>
            <a:off x="9891347" y="4686300"/>
            <a:ext cx="406891" cy="490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3CF362-78CF-49B7-4E44-D160BFD9C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472" y="4560130"/>
            <a:ext cx="1333686" cy="1047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0495DE-D253-958B-EAAD-F3E4A498B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7875" y="3249030"/>
            <a:ext cx="1333686" cy="10479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BA2D0FC-757C-E0BE-699E-78A5E298AF46}"/>
              </a:ext>
            </a:extLst>
          </p:cNvPr>
          <p:cNvSpPr/>
          <p:nvPr/>
        </p:nvSpPr>
        <p:spPr>
          <a:xfrm>
            <a:off x="10078600" y="3309139"/>
            <a:ext cx="483268" cy="5528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33E9CE-0C37-3B8D-7502-A82F00951882}"/>
              </a:ext>
            </a:extLst>
          </p:cNvPr>
          <p:cNvSpPr/>
          <p:nvPr/>
        </p:nvSpPr>
        <p:spPr>
          <a:xfrm>
            <a:off x="9853158" y="4606380"/>
            <a:ext cx="483268" cy="5528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2BB3E9-6DA4-B31B-DB55-204E9B802403}"/>
                  </a:ext>
                </a:extLst>
              </p:cNvPr>
              <p:cNvSpPr txBox="1"/>
              <p:nvPr/>
            </p:nvSpPr>
            <p:spPr>
              <a:xfrm>
                <a:off x="1472489" y="5248222"/>
                <a:ext cx="9369669" cy="15425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48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sk-SK" sz="4800" b="1" i="1" dirty="0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sk-SK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sk-SK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sk-SK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𝜿</m:t>
                              </m:r>
                            </m:e>
                            <m:sub>
                              <m:r>
                                <a:rPr lang="sk-SK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𝒃𝒓𝒆𝒂𝒌</m:t>
                              </m:r>
                            </m:sub>
                          </m:sSub>
                          <m:r>
                            <a:rPr lang="sk-SK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𝑬𝑰</m:t>
                          </m:r>
                        </m:num>
                        <m:den>
                          <m:r>
                            <a:rPr lang="sk-SK" sz="4800" b="1" i="1" smtClean="0">
                              <a:latin typeface="Cambria Math" panose="02040503050406030204" pitchFamily="18" charset="0"/>
                            </a:rPr>
                            <m:t>𝒈𝑳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2BB3E9-6DA4-B31B-DB55-204E9B802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489" y="5248222"/>
                <a:ext cx="9369669" cy="15425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501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A09C4-50F1-17C1-CE88-AACA6583A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1066-8FED-0679-BB1F-4BF4980CB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0240"/>
            <a:ext cx="9144000" cy="2387600"/>
          </a:xfrm>
        </p:spPr>
        <p:txBody>
          <a:bodyPr/>
          <a:lstStyle/>
          <a:p>
            <a:r>
              <a:rPr lang="sk-SK" dirty="0"/>
              <a:t>Vplyv zatočenia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7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34BC1-2197-CF2C-4324-C2045239D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3FED-E6D6-5146-6B88-0B56286D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Zadanie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6292C-5222-E1A3-6CD5-A98070FB8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10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Skrútený</a:t>
            </a:r>
            <a:r>
              <a:rPr lang="en-US" sz="3200" dirty="0"/>
              <a:t> </a:t>
            </a:r>
            <a:r>
              <a:rPr lang="en-US" sz="3200" dirty="0" err="1"/>
              <a:t>zväzok</a:t>
            </a:r>
            <a:r>
              <a:rPr lang="en-US" sz="3200" dirty="0"/>
              <a:t> </a:t>
            </a:r>
            <a:r>
              <a:rPr lang="en-US" sz="3200" dirty="0" err="1"/>
              <a:t>špagiet</a:t>
            </a:r>
            <a:r>
              <a:rPr lang="en-US" sz="3200" dirty="0"/>
              <a:t> </a:t>
            </a:r>
            <a:r>
              <a:rPr lang="en-US" sz="3200" dirty="0" err="1"/>
              <a:t>môže</a:t>
            </a:r>
            <a:r>
              <a:rPr lang="en-US" sz="3200" dirty="0"/>
              <a:t> </a:t>
            </a:r>
            <a:r>
              <a:rPr lang="en-US" sz="3200" dirty="0" err="1"/>
              <a:t>odolávať</a:t>
            </a:r>
            <a:r>
              <a:rPr lang="en-US" sz="3200" dirty="0"/>
              <a:t> </a:t>
            </a:r>
            <a:r>
              <a:rPr lang="en-US" sz="3200" dirty="0" err="1"/>
              <a:t>priečnym</a:t>
            </a:r>
            <a:r>
              <a:rPr lang="en-US" sz="3200" dirty="0"/>
              <a:t> (</a:t>
            </a:r>
            <a:r>
              <a:rPr lang="en-US" sz="3200" dirty="0" err="1"/>
              <a:t>bočným</a:t>
            </a:r>
            <a:r>
              <a:rPr lang="en-US" sz="3200" dirty="0"/>
              <a:t>) </a:t>
            </a:r>
            <a:r>
              <a:rPr lang="en-US" sz="3200" dirty="0" err="1"/>
              <a:t>silám</a:t>
            </a:r>
            <a:r>
              <a:rPr lang="en-US" sz="3200" dirty="0"/>
              <a:t> </a:t>
            </a:r>
            <a:r>
              <a:rPr lang="en-US" sz="3200" dirty="0" err="1"/>
              <a:t>lepšie</a:t>
            </a:r>
            <a:r>
              <a:rPr lang="en-US" sz="3200" dirty="0"/>
              <a:t> </a:t>
            </a:r>
            <a:r>
              <a:rPr lang="en-US" sz="3200" dirty="0" err="1"/>
              <a:t>než</a:t>
            </a:r>
            <a:r>
              <a:rPr lang="en-US" sz="3200" dirty="0"/>
              <a:t> </a:t>
            </a:r>
            <a:r>
              <a:rPr lang="en-US" sz="3200" dirty="0" err="1"/>
              <a:t>rovný</a:t>
            </a:r>
            <a:r>
              <a:rPr lang="en-US" sz="3200" dirty="0"/>
              <a:t> </a:t>
            </a:r>
            <a:r>
              <a:rPr lang="en-US" sz="3200" dirty="0" err="1"/>
              <a:t>neskrútený</a:t>
            </a:r>
            <a:r>
              <a:rPr lang="en-US" sz="3200" dirty="0"/>
              <a:t> </a:t>
            </a:r>
            <a:r>
              <a:rPr lang="en-US" sz="3200" dirty="0" err="1"/>
              <a:t>zväzok</a:t>
            </a:r>
            <a:r>
              <a:rPr lang="en-US" sz="3200" dirty="0"/>
              <a:t>. </a:t>
            </a:r>
            <a:r>
              <a:rPr lang="en-US" sz="3200" dirty="0" err="1"/>
              <a:t>Preskúmajte</a:t>
            </a:r>
            <a:r>
              <a:rPr lang="en-US" sz="3200" dirty="0"/>
              <a:t> </a:t>
            </a:r>
            <a:r>
              <a:rPr lang="en-US" sz="3200" dirty="0" err="1"/>
              <a:t>reakciu</a:t>
            </a:r>
            <a:r>
              <a:rPr lang="en-US" sz="3200" dirty="0"/>
              <a:t> </a:t>
            </a:r>
            <a:r>
              <a:rPr lang="en-US" sz="3200" dirty="0" err="1"/>
              <a:t>skrúteného</a:t>
            </a:r>
            <a:r>
              <a:rPr lang="en-US" sz="3200" dirty="0"/>
              <a:t> </a:t>
            </a:r>
            <a:r>
              <a:rPr lang="en-US" sz="3200" dirty="0" err="1"/>
              <a:t>zväzku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priečnu</a:t>
            </a:r>
            <a:r>
              <a:rPr lang="en-US" sz="3200" dirty="0"/>
              <a:t> </a:t>
            </a:r>
            <a:r>
              <a:rPr lang="en-US" sz="3200" dirty="0" err="1"/>
              <a:t>silu</a:t>
            </a:r>
            <a:r>
              <a:rPr lang="en-US" sz="3200" dirty="0"/>
              <a:t> a </a:t>
            </a:r>
            <a:r>
              <a:rPr lang="en-US" sz="3200" dirty="0" err="1"/>
              <a:t>nájdite</a:t>
            </a:r>
            <a:r>
              <a:rPr lang="en-US" sz="3200" dirty="0"/>
              <a:t> </a:t>
            </a:r>
            <a:r>
              <a:rPr lang="en-US" sz="3200" dirty="0" err="1"/>
              <a:t>optimálne</a:t>
            </a:r>
            <a:r>
              <a:rPr lang="en-US" sz="3200" dirty="0"/>
              <a:t> </a:t>
            </a:r>
            <a:r>
              <a:rPr lang="en-US" sz="3200" dirty="0" err="1"/>
              <a:t>skrútenie</a:t>
            </a:r>
            <a:r>
              <a:rPr lang="en-US" sz="3200" dirty="0"/>
              <a:t>, </a:t>
            </a:r>
            <a:r>
              <a:rPr lang="en-US" sz="3200" dirty="0" err="1"/>
              <a:t>ktoré</a:t>
            </a:r>
            <a:r>
              <a:rPr lang="en-US" sz="3200" dirty="0"/>
              <a:t> </a:t>
            </a:r>
            <a:r>
              <a:rPr lang="en-US" sz="3200" dirty="0" err="1"/>
              <a:t>maximalizuje</a:t>
            </a:r>
            <a:r>
              <a:rPr lang="en-US" sz="3200" dirty="0"/>
              <a:t> </a:t>
            </a:r>
            <a:r>
              <a:rPr lang="en-US" sz="3200" dirty="0" err="1"/>
              <a:t>toleranciu</a:t>
            </a:r>
            <a:r>
              <a:rPr lang="en-US" sz="3200" dirty="0"/>
              <a:t> </a:t>
            </a:r>
            <a:r>
              <a:rPr lang="en-US" sz="3200" dirty="0" err="1"/>
              <a:t>voči</a:t>
            </a:r>
            <a:r>
              <a:rPr lang="en-US" sz="3200" dirty="0"/>
              <a:t> </a:t>
            </a:r>
            <a:r>
              <a:rPr lang="en-US" sz="3200" dirty="0" err="1"/>
              <a:t>priečnej</a:t>
            </a:r>
            <a:r>
              <a:rPr lang="en-US" sz="3200" dirty="0"/>
              <a:t> </a:t>
            </a:r>
            <a:r>
              <a:rPr lang="en-US" sz="3200" dirty="0" err="1"/>
              <a:t>sile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917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D09D4-EE92-DD46-F4E5-864232C28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A5C0-0D18-E928-FE6B-4CCD5A0A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spôsobuje zatočenie</a:t>
            </a:r>
            <a:endParaRPr lang="en-US" dirty="0"/>
          </a:p>
        </p:txBody>
      </p:sp>
      <p:pic>
        <p:nvPicPr>
          <p:cNvPr id="4098" name="Picture 2" descr="tikz pgf - Spiral around cylinder - TeX - LaTeX Stack Exchange">
            <a:extLst>
              <a:ext uri="{FF2B5EF4-FFF2-40B4-BE49-F238E27FC236}">
                <a16:creationId xmlns:a16="http://schemas.microsoft.com/office/drawing/2014/main" id="{C1FAFD0F-5331-0CF0-F1B9-DE2E2A4B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7100" y="1313884"/>
            <a:ext cx="1440415" cy="75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B47650-33A2-0460-9BE0-DBB6AFFB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86204" y="-636877"/>
            <a:ext cx="1242205" cy="81317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B95BDF-DE2B-8B7A-C8A2-EA893C9DA706}"/>
              </a:ext>
            </a:extLst>
          </p:cNvPr>
          <p:cNvSpPr txBox="1"/>
          <p:nvPr/>
        </p:nvSpPr>
        <p:spPr>
          <a:xfrm>
            <a:off x="1779466" y="2129949"/>
            <a:ext cx="5055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Obvodov</a:t>
            </a:r>
            <a:r>
              <a:rPr lang="sk-SK" sz="2800" dirty="0"/>
              <a:t>é špagety tvoria špirály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AAD201-15D7-8CEA-F0E8-8A42363D9C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4173"/>
          <a:stretch>
            <a:fillRect/>
          </a:stretch>
        </p:blipFill>
        <p:spPr>
          <a:xfrm>
            <a:off x="8537645" y="3239360"/>
            <a:ext cx="1761925" cy="1860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2822F9-D9F9-9F8C-4099-839C6266D4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4173"/>
          <a:stretch>
            <a:fillRect/>
          </a:stretch>
        </p:blipFill>
        <p:spPr>
          <a:xfrm>
            <a:off x="10188645" y="3227129"/>
            <a:ext cx="1761925" cy="186041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CA7C513-399A-FD2B-B36B-BCD1E2D380DC}"/>
              </a:ext>
            </a:extLst>
          </p:cNvPr>
          <p:cNvSpPr/>
          <p:nvPr/>
        </p:nvSpPr>
        <p:spPr>
          <a:xfrm>
            <a:off x="7361349" y="2287521"/>
            <a:ext cx="1423686" cy="2182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648C5F-3F53-D82B-00E2-A4CC65843FA6}"/>
              </a:ext>
            </a:extLst>
          </p:cNvPr>
          <p:cNvSpPr txBox="1"/>
          <p:nvPr/>
        </p:nvSpPr>
        <p:spPr>
          <a:xfrm>
            <a:off x="9296222" y="2129949"/>
            <a:ext cx="2578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Extra </a:t>
            </a:r>
            <a:r>
              <a:rPr lang="en-US" sz="2800" dirty="0" err="1"/>
              <a:t>zakrivenie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6ED5D1-E26E-3EB3-48A8-D3B4EAD9DE5A}"/>
              </a:ext>
            </a:extLst>
          </p:cNvPr>
          <p:cNvSpPr txBox="1"/>
          <p:nvPr/>
        </p:nvSpPr>
        <p:spPr>
          <a:xfrm>
            <a:off x="763785" y="5847823"/>
            <a:ext cx="10590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 b="1" i="1" dirty="0"/>
              <a:t>V súlade s pozorovaním, že pri veľkom zatočení špagety prasknú</a:t>
            </a:r>
          </a:p>
          <a:p>
            <a:pPr algn="ctr"/>
            <a:r>
              <a:rPr lang="sk-SK" sz="2800" b="1" i="1" dirty="0"/>
              <a:t>Je zrejmé, že prílišné otočenie špagety oslabí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71037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68D3-2F7B-22D1-7FD3-83AF3410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</a:t>
            </a:r>
            <a:r>
              <a:rPr lang="sk-SK" dirty="0"/>
              <a:t>zatočenia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0FDB1-9C2B-F0BA-795F-8D1E5B232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64" y="2234667"/>
            <a:ext cx="5286683" cy="1194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C01C9-7D12-DAF2-6442-0808E3AA7CE4}"/>
              </a:ext>
            </a:extLst>
          </p:cNvPr>
          <p:cNvSpPr txBox="1"/>
          <p:nvPr/>
        </p:nvSpPr>
        <p:spPr>
          <a:xfrm>
            <a:off x="2262376" y="1831010"/>
            <a:ext cx="2009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Z </a:t>
            </a:r>
            <a:r>
              <a:rPr lang="en-US" sz="2800" dirty="0" err="1"/>
              <a:t>geometrie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17D509-BB92-F117-A7DA-D9D1B6EA5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4173"/>
          <a:stretch>
            <a:fillRect/>
          </a:stretch>
        </p:blipFill>
        <p:spPr>
          <a:xfrm>
            <a:off x="1330569" y="3844888"/>
            <a:ext cx="1407857" cy="1486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ADB6D7-0E14-9FED-0E2F-0B67F4AE51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173"/>
          <a:stretch>
            <a:fillRect/>
          </a:stretch>
        </p:blipFill>
        <p:spPr>
          <a:xfrm>
            <a:off x="2738426" y="3832657"/>
            <a:ext cx="1407857" cy="148655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DAC5046-6AD3-7631-CD98-203D9F4477C9}"/>
              </a:ext>
            </a:extLst>
          </p:cNvPr>
          <p:cNvSpPr/>
          <p:nvPr/>
        </p:nvSpPr>
        <p:spPr>
          <a:xfrm flipV="1">
            <a:off x="6096000" y="3247721"/>
            <a:ext cx="1423686" cy="11943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04F5D-3BD5-5FAB-2EE3-00704A9AB999}"/>
              </a:ext>
            </a:extLst>
          </p:cNvPr>
          <p:cNvSpPr txBox="1"/>
          <p:nvPr/>
        </p:nvSpPr>
        <p:spPr>
          <a:xfrm>
            <a:off x="8256153" y="2227389"/>
            <a:ext cx="3346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/>
              <a:t>Hraničné zatočenie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80B2EF-D592-A9D4-F3AE-9D1DE8ED00D1}"/>
                  </a:ext>
                </a:extLst>
              </p:cNvPr>
              <p:cNvSpPr txBox="1"/>
              <p:nvPr/>
            </p:nvSpPr>
            <p:spPr>
              <a:xfrm>
                <a:off x="7640839" y="2886964"/>
                <a:ext cx="4262006" cy="1915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𝑏𝑟𝑒𝑎𝑘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80B2EF-D592-A9D4-F3AE-9D1DE8ED0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39" y="2886964"/>
                <a:ext cx="4262006" cy="1915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FFD0214-A657-65B1-7EAC-20B12F6B603F}"/>
              </a:ext>
            </a:extLst>
          </p:cNvPr>
          <p:cNvSpPr txBox="1"/>
          <p:nvPr/>
        </p:nvSpPr>
        <p:spPr>
          <a:xfrm>
            <a:off x="9042013" y="4939164"/>
            <a:ext cx="2311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Plat</a:t>
            </a:r>
            <a:r>
              <a:rPr lang="sk-SK" sz="2800" i="1" dirty="0"/>
              <a:t>í pre </a:t>
            </a:r>
            <a:r>
              <a:rPr lang="en-US" sz="2800" i="1" dirty="0"/>
              <a:t>N &gt; </a:t>
            </a:r>
            <a:r>
              <a:rPr lang="sk-SK" sz="2800" i="1" dirty="0"/>
              <a:t>6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32649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B6E80-4E3F-7174-4CAE-47F8C0461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13F1-5290-C39F-9E30-DE854980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Dôsledok zatočenia (zakrivenia)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39F82-5E52-59E9-A329-FB7759B2A815}"/>
              </a:ext>
            </a:extLst>
          </p:cNvPr>
          <p:cNvSpPr txBox="1"/>
          <p:nvPr/>
        </p:nvSpPr>
        <p:spPr>
          <a:xfrm>
            <a:off x="2019406" y="1685719"/>
            <a:ext cx="8603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/>
              <a:t>Každá špageta sa ohýba rovnakým spôsobom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00264-10E9-C6E9-E663-6341748BFA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2262"/>
          <a:stretch>
            <a:fillRect/>
          </a:stretch>
        </p:blipFill>
        <p:spPr>
          <a:xfrm rot="16200000">
            <a:off x="5273350" y="-2713154"/>
            <a:ext cx="1907931" cy="11875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EB626C-B7A5-BBA4-65C1-84BD2A3CB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02" y="4967740"/>
            <a:ext cx="11612596" cy="1743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7F948D-A2E1-C2CA-2459-08878EAC7853}"/>
              </a:ext>
            </a:extLst>
          </p:cNvPr>
          <p:cNvSpPr txBox="1"/>
          <p:nvPr/>
        </p:nvSpPr>
        <p:spPr>
          <a:xfrm>
            <a:off x="289700" y="4382965"/>
            <a:ext cx="11616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/>
              <a:t>Špagety </a:t>
            </a:r>
            <a:r>
              <a:rPr lang="en-US" sz="3200" b="1" dirty="0" err="1"/>
              <a:t>maj</a:t>
            </a:r>
            <a:r>
              <a:rPr lang="sk-SK" sz="3200" b="1" dirty="0"/>
              <a:t>ú iný tvar a ovplyvňujú sa navzájom </a:t>
            </a:r>
            <a:r>
              <a:rPr lang="en-US" sz="3200" b="1" dirty="0"/>
              <a:t>-&gt; </a:t>
            </a:r>
            <a:r>
              <a:rPr lang="sk-SK" sz="3200" b="1" dirty="0"/>
              <a:t>spevňujú sa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2091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E9935-331B-F719-1B76-759D74527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E21B-6606-81A2-4CDA-3B302F78F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0240"/>
            <a:ext cx="9144000" cy="2387600"/>
          </a:xfrm>
        </p:spPr>
        <p:txBody>
          <a:bodyPr/>
          <a:lstStyle/>
          <a:p>
            <a:r>
              <a:rPr lang="sk-SK" dirty="0"/>
              <a:t>Sumár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18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13126-3D6F-40FC-5F62-5012402B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8A55-11F6-5603-01E3-6ABF089D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merať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79C86-5A4C-6942-C541-4FE76580E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Overiť nosnosť nezatočených špagiet</a:t>
            </a:r>
          </a:p>
          <a:p>
            <a:endParaRPr lang="en-US" dirty="0"/>
          </a:p>
          <a:p>
            <a:endParaRPr lang="sk-SK" dirty="0"/>
          </a:p>
          <a:p>
            <a:r>
              <a:rPr lang="sk-SK" dirty="0"/>
              <a:t>Overiť limit zatočenia špagiet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N</a:t>
            </a:r>
            <a:r>
              <a:rPr lang="sk-SK" b="1" dirty="0"/>
              <a:t>ájsť optimálny uhol zatočenia (ako závislosť od N)</a:t>
            </a:r>
          </a:p>
          <a:p>
            <a:pPr lvl="1"/>
            <a:r>
              <a:rPr lang="sk-SK" dirty="0"/>
              <a:t>Ideálne aj odvodiť teoreticky, ale to nebude vôbec také ľahké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16860B-AB59-F8FD-FF5D-0D5543C87AF5}"/>
                  </a:ext>
                </a:extLst>
              </p:cNvPr>
              <p:cNvSpPr txBox="1"/>
              <p:nvPr/>
            </p:nvSpPr>
            <p:spPr>
              <a:xfrm>
                <a:off x="7319372" y="1542241"/>
                <a:ext cx="4418357" cy="10097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32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sk-SK" sz="3200" b="1" i="1" dirty="0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sk-SK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sk-SK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sk-SK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𝜿</m:t>
                              </m:r>
                            </m:e>
                            <m:sub>
                              <m:r>
                                <a:rPr lang="sk-SK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𝒃𝒓𝒆𝒂𝒌</m:t>
                              </m:r>
                            </m:sub>
                          </m:sSub>
                          <m:r>
                            <a:rPr lang="sk-SK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𝑬𝑰</m:t>
                          </m:r>
                        </m:num>
                        <m:den>
                          <m:r>
                            <a:rPr lang="sk-SK" sz="3200" b="1" i="1" smtClean="0">
                              <a:latin typeface="Cambria Math" panose="02040503050406030204" pitchFamily="18" charset="0"/>
                            </a:rPr>
                            <m:t>𝒈𝑳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16860B-AB59-F8FD-FF5D-0D5543C87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372" y="1542241"/>
                <a:ext cx="4418357" cy="10097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C72D02-7809-8FF0-96D4-A644C06098C5}"/>
                  </a:ext>
                </a:extLst>
              </p:cNvPr>
              <p:cNvSpPr txBox="1"/>
              <p:nvPr/>
            </p:nvSpPr>
            <p:spPr>
              <a:xfrm>
                <a:off x="5724116" y="3017461"/>
                <a:ext cx="4262006" cy="14368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𝜿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𝒃𝒓𝒆𝒂𝒌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rad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C72D02-7809-8FF0-96D4-A644C0609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16" y="3017461"/>
                <a:ext cx="4262006" cy="1436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05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58713-941E-5CDD-28FF-D2789C8AF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Test: Lidl/Combino Spaghetti - výsledky testu špagiet">
            <a:extLst>
              <a:ext uri="{FF2B5EF4-FFF2-40B4-BE49-F238E27FC236}">
                <a16:creationId xmlns:a16="http://schemas.microsoft.com/office/drawing/2014/main" id="{B022CE4E-72D9-11CB-FA5C-67831A64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3184">
            <a:off x="6833007" y="2245150"/>
            <a:ext cx="5737323" cy="57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B9415A-EAF3-0764-DCDA-7F432A81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Zadanie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57C9B-D6C4-F8A6-84EA-224F8344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10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Skrútený</a:t>
            </a:r>
            <a:r>
              <a:rPr lang="en-US" sz="3200" dirty="0"/>
              <a:t> </a:t>
            </a:r>
            <a:r>
              <a:rPr lang="en-US" sz="3200" dirty="0" err="1"/>
              <a:t>zväzok</a:t>
            </a:r>
            <a:r>
              <a:rPr lang="en-US" sz="3200" dirty="0"/>
              <a:t> </a:t>
            </a:r>
            <a:r>
              <a:rPr lang="en-US" sz="3200" b="1" dirty="0" err="1"/>
              <a:t>špagiet</a:t>
            </a:r>
            <a:r>
              <a:rPr lang="en-US" sz="3200" dirty="0"/>
              <a:t> </a:t>
            </a:r>
            <a:r>
              <a:rPr lang="en-US" sz="3200" dirty="0" err="1"/>
              <a:t>môže</a:t>
            </a:r>
            <a:r>
              <a:rPr lang="en-US" sz="3200" dirty="0"/>
              <a:t> </a:t>
            </a:r>
            <a:r>
              <a:rPr lang="en-US" sz="3200" dirty="0" err="1"/>
              <a:t>odolávať</a:t>
            </a:r>
            <a:r>
              <a:rPr lang="en-US" sz="3200" dirty="0"/>
              <a:t> </a:t>
            </a:r>
            <a:r>
              <a:rPr lang="en-US" sz="3200" dirty="0" err="1"/>
              <a:t>priečnym</a:t>
            </a:r>
            <a:r>
              <a:rPr lang="en-US" sz="3200" dirty="0"/>
              <a:t> (</a:t>
            </a:r>
            <a:r>
              <a:rPr lang="en-US" sz="3200" dirty="0" err="1"/>
              <a:t>bočným</a:t>
            </a:r>
            <a:r>
              <a:rPr lang="en-US" sz="3200" dirty="0"/>
              <a:t>) </a:t>
            </a:r>
            <a:r>
              <a:rPr lang="en-US" sz="3200" dirty="0" err="1"/>
              <a:t>silám</a:t>
            </a:r>
            <a:r>
              <a:rPr lang="en-US" sz="3200" dirty="0"/>
              <a:t> </a:t>
            </a:r>
            <a:r>
              <a:rPr lang="en-US" sz="3200" dirty="0" err="1"/>
              <a:t>lepšie</a:t>
            </a:r>
            <a:r>
              <a:rPr lang="en-US" sz="3200" dirty="0"/>
              <a:t> </a:t>
            </a:r>
            <a:r>
              <a:rPr lang="en-US" sz="3200" dirty="0" err="1"/>
              <a:t>než</a:t>
            </a:r>
            <a:r>
              <a:rPr lang="en-US" sz="3200" dirty="0"/>
              <a:t> </a:t>
            </a:r>
            <a:r>
              <a:rPr lang="en-US" sz="3200" dirty="0" err="1"/>
              <a:t>rovný</a:t>
            </a:r>
            <a:r>
              <a:rPr lang="en-US" sz="3200" dirty="0"/>
              <a:t> </a:t>
            </a:r>
            <a:r>
              <a:rPr lang="en-US" sz="3200" dirty="0" err="1"/>
              <a:t>neskrútený</a:t>
            </a:r>
            <a:r>
              <a:rPr lang="en-US" sz="3200" dirty="0"/>
              <a:t> </a:t>
            </a:r>
            <a:r>
              <a:rPr lang="en-US" sz="3200" dirty="0" err="1"/>
              <a:t>zväzok</a:t>
            </a:r>
            <a:r>
              <a:rPr lang="en-US" sz="3200" dirty="0"/>
              <a:t>. </a:t>
            </a:r>
            <a:r>
              <a:rPr lang="en-US" sz="3200" dirty="0" err="1"/>
              <a:t>Preskúmajte</a:t>
            </a:r>
            <a:r>
              <a:rPr lang="en-US" sz="3200" dirty="0"/>
              <a:t> </a:t>
            </a:r>
            <a:r>
              <a:rPr lang="en-US" sz="3200" dirty="0" err="1"/>
              <a:t>reakciu</a:t>
            </a:r>
            <a:r>
              <a:rPr lang="en-US" sz="3200" dirty="0"/>
              <a:t> </a:t>
            </a:r>
            <a:r>
              <a:rPr lang="en-US" sz="3200" dirty="0" err="1"/>
              <a:t>skrúteného</a:t>
            </a:r>
            <a:r>
              <a:rPr lang="en-US" sz="3200" dirty="0"/>
              <a:t> </a:t>
            </a:r>
            <a:r>
              <a:rPr lang="en-US" sz="3200" dirty="0" err="1"/>
              <a:t>zväzku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priečnu</a:t>
            </a:r>
            <a:r>
              <a:rPr lang="en-US" sz="3200" dirty="0"/>
              <a:t> </a:t>
            </a:r>
            <a:r>
              <a:rPr lang="en-US" sz="3200" dirty="0" err="1"/>
              <a:t>silu</a:t>
            </a:r>
            <a:r>
              <a:rPr lang="en-US" sz="3200" dirty="0"/>
              <a:t> a </a:t>
            </a:r>
            <a:r>
              <a:rPr lang="en-US" sz="3200" dirty="0" err="1"/>
              <a:t>nájdite</a:t>
            </a:r>
            <a:r>
              <a:rPr lang="en-US" sz="3200" dirty="0"/>
              <a:t> </a:t>
            </a:r>
            <a:r>
              <a:rPr lang="en-US" sz="3200" dirty="0" err="1"/>
              <a:t>optimálne</a:t>
            </a:r>
            <a:r>
              <a:rPr lang="en-US" sz="3200" dirty="0"/>
              <a:t> </a:t>
            </a:r>
            <a:r>
              <a:rPr lang="en-US" sz="3200" dirty="0" err="1"/>
              <a:t>skrútenie</a:t>
            </a:r>
            <a:r>
              <a:rPr lang="en-US" sz="3200" dirty="0"/>
              <a:t>, </a:t>
            </a:r>
            <a:r>
              <a:rPr lang="en-US" sz="3200" dirty="0" err="1"/>
              <a:t>ktoré</a:t>
            </a:r>
            <a:r>
              <a:rPr lang="en-US" sz="3200" dirty="0"/>
              <a:t> </a:t>
            </a:r>
            <a:r>
              <a:rPr lang="en-US" sz="3200" dirty="0" err="1"/>
              <a:t>maximalizuje</a:t>
            </a:r>
            <a:r>
              <a:rPr lang="en-US" sz="3200" dirty="0"/>
              <a:t> </a:t>
            </a:r>
            <a:r>
              <a:rPr lang="en-US" sz="3200" dirty="0" err="1"/>
              <a:t>toleranciu</a:t>
            </a:r>
            <a:r>
              <a:rPr lang="en-US" sz="3200" dirty="0"/>
              <a:t> </a:t>
            </a:r>
            <a:r>
              <a:rPr lang="en-US" sz="3200" dirty="0" err="1"/>
              <a:t>voči</a:t>
            </a:r>
            <a:r>
              <a:rPr lang="en-US" sz="3200" dirty="0"/>
              <a:t> </a:t>
            </a:r>
            <a:r>
              <a:rPr lang="en-US" sz="3200" dirty="0" err="1"/>
              <a:t>priečnej</a:t>
            </a:r>
            <a:r>
              <a:rPr lang="en-US" sz="3200" dirty="0"/>
              <a:t> </a:t>
            </a:r>
            <a:r>
              <a:rPr lang="en-US" sz="3200" dirty="0" err="1"/>
              <a:t>sile</a:t>
            </a:r>
            <a:r>
              <a:rPr lang="en-US" sz="3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5EDDF-78F1-AA66-5204-142559B3BF54}"/>
              </a:ext>
            </a:extLst>
          </p:cNvPr>
          <p:cNvSpPr txBox="1"/>
          <p:nvPr/>
        </p:nvSpPr>
        <p:spPr>
          <a:xfrm>
            <a:off x="838199" y="4423760"/>
            <a:ext cx="65497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/>
              <a:t>Jeden typ špagiet na začiatok stačí</a:t>
            </a:r>
          </a:p>
          <a:p>
            <a:pPr algn="ctr"/>
            <a:r>
              <a:rPr lang="sk-SK" sz="3200" dirty="0"/>
              <a:t>Niečo lacné, keďže ich zlomíme veľa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04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393C3-BF41-9232-2B34-ED76FC6F0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DB7F-0096-D5A2-20A1-7D29B6571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Zadanie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90DDD-9F4D-1F9D-B275-19047403E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3538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Skrútený</a:t>
            </a:r>
            <a:r>
              <a:rPr lang="en-US" sz="3200" dirty="0"/>
              <a:t> </a:t>
            </a:r>
            <a:r>
              <a:rPr lang="en-US" sz="3200" dirty="0" err="1"/>
              <a:t>zväzok</a:t>
            </a:r>
            <a:r>
              <a:rPr lang="en-US" sz="3200" dirty="0"/>
              <a:t> </a:t>
            </a:r>
            <a:r>
              <a:rPr lang="en-US" sz="3200" dirty="0" err="1"/>
              <a:t>špagiet</a:t>
            </a:r>
            <a:r>
              <a:rPr lang="en-US" sz="3200" dirty="0"/>
              <a:t> </a:t>
            </a:r>
            <a:r>
              <a:rPr lang="en-US" sz="3200" dirty="0" err="1"/>
              <a:t>môže</a:t>
            </a:r>
            <a:r>
              <a:rPr lang="en-US" sz="3200" dirty="0"/>
              <a:t> </a:t>
            </a:r>
            <a:r>
              <a:rPr lang="en-US" sz="3200" dirty="0" err="1"/>
              <a:t>odolávať</a:t>
            </a:r>
            <a:r>
              <a:rPr lang="en-US" sz="3200" dirty="0"/>
              <a:t> </a:t>
            </a:r>
            <a:r>
              <a:rPr lang="en-US" sz="3200" dirty="0" err="1"/>
              <a:t>priečnym</a:t>
            </a:r>
            <a:r>
              <a:rPr lang="en-US" sz="3200" dirty="0"/>
              <a:t> (</a:t>
            </a:r>
            <a:r>
              <a:rPr lang="en-US" sz="3200" dirty="0" err="1"/>
              <a:t>bočným</a:t>
            </a:r>
            <a:r>
              <a:rPr lang="en-US" sz="3200" dirty="0"/>
              <a:t>) </a:t>
            </a:r>
            <a:r>
              <a:rPr lang="en-US" sz="3200" dirty="0" err="1"/>
              <a:t>silám</a:t>
            </a:r>
            <a:r>
              <a:rPr lang="en-US" sz="3200" dirty="0"/>
              <a:t> </a:t>
            </a:r>
            <a:r>
              <a:rPr lang="en-US" sz="3200" dirty="0" err="1"/>
              <a:t>lepšie</a:t>
            </a:r>
            <a:r>
              <a:rPr lang="en-US" sz="3200" dirty="0"/>
              <a:t> </a:t>
            </a:r>
            <a:r>
              <a:rPr lang="en-US" sz="3200" dirty="0" err="1"/>
              <a:t>než</a:t>
            </a:r>
            <a:r>
              <a:rPr lang="en-US" sz="3200" dirty="0"/>
              <a:t> </a:t>
            </a:r>
            <a:r>
              <a:rPr lang="en-US" sz="3200" dirty="0" err="1"/>
              <a:t>rovný</a:t>
            </a:r>
            <a:r>
              <a:rPr lang="en-US" sz="3200" dirty="0"/>
              <a:t> </a:t>
            </a:r>
            <a:r>
              <a:rPr lang="en-US" sz="3200" dirty="0" err="1"/>
              <a:t>neskrútený</a:t>
            </a:r>
            <a:r>
              <a:rPr lang="en-US" sz="3200" dirty="0"/>
              <a:t> </a:t>
            </a:r>
            <a:r>
              <a:rPr lang="en-US" sz="3200" dirty="0" err="1"/>
              <a:t>zväzok</a:t>
            </a:r>
            <a:r>
              <a:rPr lang="en-US" sz="3200" dirty="0"/>
              <a:t>. </a:t>
            </a:r>
            <a:r>
              <a:rPr lang="en-US" sz="3200" dirty="0" err="1"/>
              <a:t>Preskúmajte</a:t>
            </a:r>
            <a:br>
              <a:rPr lang="sk-SK" sz="3200" dirty="0"/>
            </a:br>
            <a:r>
              <a:rPr lang="en-US" sz="3200" dirty="0" err="1"/>
              <a:t>reakciu</a:t>
            </a:r>
            <a:r>
              <a:rPr lang="en-US" sz="3200" dirty="0"/>
              <a:t> </a:t>
            </a:r>
            <a:r>
              <a:rPr lang="en-US" sz="3200" dirty="0" err="1"/>
              <a:t>skrúteného</a:t>
            </a:r>
            <a:r>
              <a:rPr lang="en-US" sz="3200" dirty="0"/>
              <a:t> </a:t>
            </a:r>
            <a:r>
              <a:rPr lang="en-US" sz="3200" dirty="0" err="1"/>
              <a:t>zväzku</a:t>
            </a:r>
            <a:r>
              <a:rPr lang="en-US" sz="3200" dirty="0"/>
              <a:t> </a:t>
            </a:r>
            <a:r>
              <a:rPr lang="en-US" sz="3200" b="1" dirty="0" err="1"/>
              <a:t>na</a:t>
            </a:r>
            <a:r>
              <a:rPr lang="en-US" sz="3200" b="1" dirty="0"/>
              <a:t> </a:t>
            </a:r>
            <a:r>
              <a:rPr lang="en-US" sz="3200" b="1" dirty="0" err="1"/>
              <a:t>priečnu</a:t>
            </a:r>
            <a:r>
              <a:rPr lang="en-US" sz="3200" b="1" dirty="0"/>
              <a:t> </a:t>
            </a:r>
            <a:r>
              <a:rPr lang="en-US" sz="3200" b="1" dirty="0" err="1"/>
              <a:t>silu</a:t>
            </a:r>
            <a:r>
              <a:rPr lang="en-US" sz="3200" b="1" dirty="0"/>
              <a:t> </a:t>
            </a:r>
            <a:r>
              <a:rPr lang="en-US" sz="3200" dirty="0"/>
              <a:t>a </a:t>
            </a:r>
            <a:r>
              <a:rPr lang="en-US" sz="3200" dirty="0" err="1"/>
              <a:t>nájdite</a:t>
            </a:r>
            <a:r>
              <a:rPr lang="en-US" sz="3200" dirty="0"/>
              <a:t> </a:t>
            </a:r>
            <a:r>
              <a:rPr lang="en-US" sz="3200" dirty="0" err="1"/>
              <a:t>optimálne</a:t>
            </a:r>
            <a:r>
              <a:rPr lang="en-US" sz="3200" dirty="0"/>
              <a:t> </a:t>
            </a:r>
            <a:r>
              <a:rPr lang="en-US" sz="3200" dirty="0" err="1"/>
              <a:t>skrútenie</a:t>
            </a:r>
            <a:r>
              <a:rPr lang="en-US" sz="3200" dirty="0"/>
              <a:t>, </a:t>
            </a:r>
            <a:r>
              <a:rPr lang="en-US" sz="3200" dirty="0" err="1"/>
              <a:t>ktoré</a:t>
            </a:r>
            <a:r>
              <a:rPr lang="en-US" sz="3200" dirty="0"/>
              <a:t> </a:t>
            </a:r>
            <a:r>
              <a:rPr lang="en-US" sz="3200" dirty="0" err="1"/>
              <a:t>maximalizuje</a:t>
            </a:r>
            <a:r>
              <a:rPr lang="en-US" sz="3200" dirty="0"/>
              <a:t> </a:t>
            </a:r>
            <a:r>
              <a:rPr lang="en-US" sz="3200" dirty="0" err="1"/>
              <a:t>toleranciu</a:t>
            </a:r>
            <a:r>
              <a:rPr lang="en-US" sz="3200" dirty="0"/>
              <a:t> </a:t>
            </a:r>
            <a:r>
              <a:rPr lang="en-US" sz="3200" dirty="0" err="1"/>
              <a:t>voči</a:t>
            </a:r>
            <a:r>
              <a:rPr lang="en-US" sz="3200" dirty="0"/>
              <a:t> </a:t>
            </a:r>
            <a:r>
              <a:rPr lang="en-US" sz="3200" dirty="0" err="1"/>
              <a:t>priečnej</a:t>
            </a:r>
            <a:r>
              <a:rPr lang="en-US" sz="3200" dirty="0"/>
              <a:t> </a:t>
            </a:r>
            <a:r>
              <a:rPr lang="en-US" sz="3200" dirty="0" err="1"/>
              <a:t>sile</a:t>
            </a:r>
            <a:r>
              <a:rPr lang="en-US" sz="3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91593-FBC4-BCD1-AA29-6F32AB5B3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258" y="3765899"/>
            <a:ext cx="5601482" cy="1981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3DB9A-E367-5267-1A3E-D6AE3EA46A12}"/>
              </a:ext>
            </a:extLst>
          </p:cNvPr>
          <p:cNvSpPr txBox="1"/>
          <p:nvPr/>
        </p:nvSpPr>
        <p:spPr>
          <a:xfrm>
            <a:off x="1822009" y="5592188"/>
            <a:ext cx="8547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/>
              <a:t>Rozumné obmedzenie je na silu na stred zväzku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662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CB74A-E866-89CC-53C9-FC07F2A8F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C808-7A99-5A4F-3091-52BA2B58A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Zadanie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10CDC-9C18-03C3-2A8D-EFCBE31E7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41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Skrútený</a:t>
            </a:r>
            <a:r>
              <a:rPr lang="en-US" sz="3200" dirty="0"/>
              <a:t> </a:t>
            </a:r>
            <a:r>
              <a:rPr lang="en-US" sz="3200" dirty="0" err="1"/>
              <a:t>zväzok</a:t>
            </a:r>
            <a:r>
              <a:rPr lang="en-US" sz="3200" dirty="0"/>
              <a:t> </a:t>
            </a:r>
            <a:r>
              <a:rPr lang="en-US" sz="3200" dirty="0" err="1"/>
              <a:t>špagiet</a:t>
            </a:r>
            <a:r>
              <a:rPr lang="en-US" sz="3200" dirty="0"/>
              <a:t> </a:t>
            </a:r>
            <a:r>
              <a:rPr lang="en-US" sz="3200" b="1" dirty="0" err="1"/>
              <a:t>môže</a:t>
            </a:r>
            <a:r>
              <a:rPr lang="en-US" sz="3200" b="1" dirty="0"/>
              <a:t> </a:t>
            </a:r>
            <a:r>
              <a:rPr lang="en-US" sz="3200" b="1" dirty="0" err="1"/>
              <a:t>odolávať</a:t>
            </a:r>
            <a:r>
              <a:rPr lang="en-US" sz="3200" b="1" dirty="0"/>
              <a:t> </a:t>
            </a:r>
            <a:r>
              <a:rPr lang="en-US" sz="3200" b="1" dirty="0" err="1"/>
              <a:t>priečnym</a:t>
            </a:r>
            <a:r>
              <a:rPr lang="en-US" sz="3200" b="1" dirty="0"/>
              <a:t> (</a:t>
            </a:r>
            <a:r>
              <a:rPr lang="en-US" sz="3200" b="1" dirty="0" err="1"/>
              <a:t>bočným</a:t>
            </a:r>
            <a:r>
              <a:rPr lang="en-US" sz="3200" b="1" dirty="0"/>
              <a:t>) </a:t>
            </a:r>
            <a:r>
              <a:rPr lang="en-US" sz="3200" b="1" dirty="0" err="1"/>
              <a:t>silám</a:t>
            </a:r>
            <a:r>
              <a:rPr lang="en-US" sz="3200" b="1" dirty="0"/>
              <a:t> </a:t>
            </a:r>
            <a:r>
              <a:rPr lang="en-US" sz="3200" b="1" dirty="0" err="1"/>
              <a:t>lepšie</a:t>
            </a:r>
            <a:r>
              <a:rPr lang="en-US" sz="3200" dirty="0"/>
              <a:t> </a:t>
            </a:r>
            <a:r>
              <a:rPr lang="en-US" sz="3200" dirty="0" err="1"/>
              <a:t>než</a:t>
            </a:r>
            <a:r>
              <a:rPr lang="en-US" sz="3200" dirty="0"/>
              <a:t> </a:t>
            </a:r>
            <a:r>
              <a:rPr lang="en-US" sz="3200" dirty="0" err="1"/>
              <a:t>rovný</a:t>
            </a:r>
            <a:r>
              <a:rPr lang="en-US" sz="3200" dirty="0"/>
              <a:t> </a:t>
            </a:r>
            <a:r>
              <a:rPr lang="en-US" sz="3200" dirty="0" err="1"/>
              <a:t>neskrútený</a:t>
            </a:r>
            <a:r>
              <a:rPr lang="en-US" sz="3200" dirty="0"/>
              <a:t> </a:t>
            </a:r>
            <a:r>
              <a:rPr lang="en-US" sz="3200" dirty="0" err="1"/>
              <a:t>zväzok</a:t>
            </a:r>
            <a:r>
              <a:rPr lang="en-US" sz="3200" dirty="0"/>
              <a:t>. </a:t>
            </a:r>
            <a:r>
              <a:rPr lang="en-US" sz="3200" dirty="0" err="1"/>
              <a:t>Preskúmajte</a:t>
            </a:r>
            <a:r>
              <a:rPr lang="en-US" sz="3200" dirty="0"/>
              <a:t> </a:t>
            </a:r>
            <a:r>
              <a:rPr lang="en-US" sz="3200" dirty="0" err="1"/>
              <a:t>reakciu</a:t>
            </a:r>
            <a:r>
              <a:rPr lang="en-US" sz="3200" dirty="0"/>
              <a:t> </a:t>
            </a:r>
            <a:r>
              <a:rPr lang="en-US" sz="3200" dirty="0" err="1"/>
              <a:t>skrúteného</a:t>
            </a:r>
            <a:r>
              <a:rPr lang="en-US" sz="3200" dirty="0"/>
              <a:t> </a:t>
            </a:r>
            <a:r>
              <a:rPr lang="en-US" sz="3200" dirty="0" err="1"/>
              <a:t>zväzku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priečnu</a:t>
            </a:r>
            <a:r>
              <a:rPr lang="en-US" sz="3200" dirty="0"/>
              <a:t> </a:t>
            </a:r>
            <a:r>
              <a:rPr lang="en-US" sz="3200" dirty="0" err="1"/>
              <a:t>silu</a:t>
            </a:r>
            <a:r>
              <a:rPr lang="en-US" sz="3200" dirty="0"/>
              <a:t> a </a:t>
            </a:r>
            <a:r>
              <a:rPr lang="en-US" sz="3200" dirty="0" err="1"/>
              <a:t>nájdite</a:t>
            </a:r>
            <a:r>
              <a:rPr lang="en-US" sz="3200" dirty="0"/>
              <a:t> </a:t>
            </a:r>
            <a:r>
              <a:rPr lang="en-US" sz="3200" dirty="0" err="1"/>
              <a:t>optimálne</a:t>
            </a:r>
            <a:r>
              <a:rPr lang="en-US" sz="3200" dirty="0"/>
              <a:t> </a:t>
            </a:r>
            <a:r>
              <a:rPr lang="en-US" sz="3200" dirty="0" err="1"/>
              <a:t>skrútenie</a:t>
            </a:r>
            <a:r>
              <a:rPr lang="en-US" sz="3200" dirty="0"/>
              <a:t>, </a:t>
            </a:r>
            <a:r>
              <a:rPr lang="en-US" sz="3200" dirty="0" err="1"/>
              <a:t>ktoré</a:t>
            </a:r>
            <a:r>
              <a:rPr lang="en-US" sz="3200" dirty="0"/>
              <a:t> </a:t>
            </a:r>
            <a:r>
              <a:rPr lang="en-US" sz="3200" dirty="0" err="1"/>
              <a:t>maximalizuje</a:t>
            </a:r>
            <a:r>
              <a:rPr lang="en-US" sz="3200" dirty="0"/>
              <a:t> </a:t>
            </a:r>
            <a:r>
              <a:rPr lang="en-US" sz="3200" dirty="0" err="1"/>
              <a:t>toleranciu</a:t>
            </a:r>
            <a:r>
              <a:rPr lang="en-US" sz="3200" dirty="0"/>
              <a:t> </a:t>
            </a:r>
            <a:r>
              <a:rPr lang="en-US" sz="3200" dirty="0" err="1"/>
              <a:t>voči</a:t>
            </a:r>
            <a:r>
              <a:rPr lang="en-US" sz="3200" dirty="0"/>
              <a:t> </a:t>
            </a:r>
            <a:r>
              <a:rPr lang="en-US" sz="3200" dirty="0" err="1"/>
              <a:t>priečnej</a:t>
            </a:r>
            <a:r>
              <a:rPr lang="en-US" sz="3200" dirty="0"/>
              <a:t> </a:t>
            </a:r>
            <a:r>
              <a:rPr lang="en-US" sz="3200" dirty="0" err="1"/>
              <a:t>sile</a:t>
            </a:r>
            <a:r>
              <a:rPr lang="en-US" sz="3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2A1AE-85D8-CA8F-2F2D-F8B7797CB51A}"/>
              </a:ext>
            </a:extLst>
          </p:cNvPr>
          <p:cNvSpPr txBox="1"/>
          <p:nvPr/>
        </p:nvSpPr>
        <p:spPr>
          <a:xfrm>
            <a:off x="2511172" y="4783015"/>
            <a:ext cx="7169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Treba </a:t>
            </a:r>
            <a:r>
              <a:rPr lang="en-US" sz="3200" dirty="0" err="1"/>
              <a:t>presk</a:t>
            </a:r>
            <a:r>
              <a:rPr lang="sk-SK" sz="3200" dirty="0"/>
              <a:t>úmať, kedy daný jav nastáva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179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42B82-8604-82F8-4271-4DC3C8AD2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1FD7-3A36-DB38-2597-248A0207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Zadanie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A1B87-5637-F4E6-C3B4-556535F4F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1077" cy="2166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Skrútený</a:t>
            </a:r>
            <a:r>
              <a:rPr lang="en-US" sz="3200" dirty="0"/>
              <a:t> </a:t>
            </a:r>
            <a:r>
              <a:rPr lang="en-US" sz="3200" dirty="0" err="1"/>
              <a:t>zväzok</a:t>
            </a:r>
            <a:r>
              <a:rPr lang="en-US" sz="3200" dirty="0"/>
              <a:t> </a:t>
            </a:r>
            <a:r>
              <a:rPr lang="en-US" sz="3200" dirty="0" err="1"/>
              <a:t>špagiet</a:t>
            </a:r>
            <a:r>
              <a:rPr lang="en-US" sz="3200" dirty="0"/>
              <a:t> </a:t>
            </a:r>
            <a:r>
              <a:rPr lang="en-US" sz="3200" dirty="0" err="1"/>
              <a:t>môže</a:t>
            </a:r>
            <a:r>
              <a:rPr lang="en-US" sz="3200" dirty="0"/>
              <a:t> </a:t>
            </a:r>
            <a:r>
              <a:rPr lang="en-US" sz="3200" dirty="0" err="1"/>
              <a:t>odolávať</a:t>
            </a:r>
            <a:r>
              <a:rPr lang="en-US" sz="3200" dirty="0"/>
              <a:t> </a:t>
            </a:r>
            <a:r>
              <a:rPr lang="en-US" sz="3200" dirty="0" err="1"/>
              <a:t>priečnym</a:t>
            </a:r>
            <a:r>
              <a:rPr lang="en-US" sz="3200" dirty="0"/>
              <a:t> (</a:t>
            </a:r>
            <a:r>
              <a:rPr lang="en-US" sz="3200" dirty="0" err="1"/>
              <a:t>bočným</a:t>
            </a:r>
            <a:r>
              <a:rPr lang="en-US" sz="3200" dirty="0"/>
              <a:t>) </a:t>
            </a:r>
            <a:r>
              <a:rPr lang="en-US" sz="3200" dirty="0" err="1"/>
              <a:t>silám</a:t>
            </a:r>
            <a:r>
              <a:rPr lang="en-US" sz="3200" dirty="0"/>
              <a:t> </a:t>
            </a:r>
            <a:r>
              <a:rPr lang="en-US" sz="3200" dirty="0" err="1"/>
              <a:t>lepšie</a:t>
            </a:r>
            <a:r>
              <a:rPr lang="en-US" sz="3200" dirty="0"/>
              <a:t> </a:t>
            </a:r>
            <a:r>
              <a:rPr lang="en-US" sz="3200" dirty="0" err="1"/>
              <a:t>než</a:t>
            </a:r>
            <a:r>
              <a:rPr lang="en-US" sz="3200" dirty="0"/>
              <a:t> </a:t>
            </a:r>
            <a:r>
              <a:rPr lang="en-US" sz="3200" dirty="0" err="1"/>
              <a:t>rovný</a:t>
            </a:r>
            <a:r>
              <a:rPr lang="en-US" sz="3200" dirty="0"/>
              <a:t> </a:t>
            </a:r>
            <a:r>
              <a:rPr lang="en-US" sz="3200" dirty="0" err="1"/>
              <a:t>neskrútený</a:t>
            </a:r>
            <a:r>
              <a:rPr lang="en-US" sz="3200" dirty="0"/>
              <a:t> </a:t>
            </a:r>
            <a:r>
              <a:rPr lang="en-US" sz="3200" dirty="0" err="1"/>
              <a:t>zväzok</a:t>
            </a:r>
            <a:r>
              <a:rPr lang="en-US" sz="3200" dirty="0"/>
              <a:t>. </a:t>
            </a:r>
            <a:r>
              <a:rPr lang="en-US" sz="3200" dirty="0" err="1"/>
              <a:t>Preskúmajte</a:t>
            </a:r>
            <a:r>
              <a:rPr lang="en-US" sz="3200" dirty="0"/>
              <a:t> </a:t>
            </a:r>
            <a:r>
              <a:rPr lang="en-US" sz="3200" dirty="0" err="1"/>
              <a:t>reakciu</a:t>
            </a:r>
            <a:r>
              <a:rPr lang="en-US" sz="3200" dirty="0"/>
              <a:t> </a:t>
            </a:r>
            <a:r>
              <a:rPr lang="en-US" sz="3200" dirty="0" err="1"/>
              <a:t>skrúteného</a:t>
            </a:r>
            <a:r>
              <a:rPr lang="en-US" sz="3200" dirty="0"/>
              <a:t> </a:t>
            </a:r>
            <a:r>
              <a:rPr lang="en-US" sz="3200" dirty="0" err="1"/>
              <a:t>zväzku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priečnu</a:t>
            </a:r>
            <a:r>
              <a:rPr lang="en-US" sz="3200" dirty="0"/>
              <a:t> </a:t>
            </a:r>
            <a:r>
              <a:rPr lang="en-US" sz="3200" dirty="0" err="1"/>
              <a:t>silu</a:t>
            </a:r>
            <a:r>
              <a:rPr lang="en-US" sz="3200" dirty="0"/>
              <a:t> a </a:t>
            </a:r>
            <a:r>
              <a:rPr lang="en-US" sz="3200" dirty="0" err="1"/>
              <a:t>nájdite</a:t>
            </a:r>
            <a:r>
              <a:rPr lang="en-US" sz="3200" dirty="0"/>
              <a:t> </a:t>
            </a:r>
            <a:r>
              <a:rPr lang="en-US" sz="3200" dirty="0" err="1"/>
              <a:t>optimálne</a:t>
            </a:r>
            <a:r>
              <a:rPr lang="en-US" sz="3200" dirty="0"/>
              <a:t> </a:t>
            </a:r>
            <a:r>
              <a:rPr lang="en-US" sz="3200" dirty="0" err="1"/>
              <a:t>skrútenie</a:t>
            </a:r>
            <a:r>
              <a:rPr lang="en-US" sz="3200" dirty="0"/>
              <a:t>, </a:t>
            </a:r>
            <a:r>
              <a:rPr lang="en-US" sz="3200" dirty="0" err="1"/>
              <a:t>ktoré</a:t>
            </a:r>
            <a:r>
              <a:rPr lang="en-US" sz="3200" dirty="0"/>
              <a:t> </a:t>
            </a:r>
            <a:r>
              <a:rPr lang="en-US" sz="3200" b="1" dirty="0" err="1"/>
              <a:t>maximalizuje</a:t>
            </a:r>
            <a:r>
              <a:rPr lang="en-US" sz="3200" b="1" dirty="0"/>
              <a:t> </a:t>
            </a:r>
            <a:r>
              <a:rPr lang="en-US" sz="3200" b="1" dirty="0" err="1"/>
              <a:t>toleranciu</a:t>
            </a:r>
            <a:r>
              <a:rPr lang="en-US" sz="3200" b="1" dirty="0"/>
              <a:t> </a:t>
            </a:r>
            <a:r>
              <a:rPr lang="en-US" sz="3200" b="1" dirty="0" err="1"/>
              <a:t>voči</a:t>
            </a:r>
            <a:r>
              <a:rPr lang="en-US" sz="3200" b="1" dirty="0"/>
              <a:t> </a:t>
            </a:r>
            <a:r>
              <a:rPr lang="en-US" sz="3200" b="1" dirty="0" err="1"/>
              <a:t>priečnej</a:t>
            </a:r>
            <a:r>
              <a:rPr lang="en-US" sz="3200" b="1" dirty="0"/>
              <a:t> </a:t>
            </a:r>
            <a:r>
              <a:rPr lang="en-US" sz="3200" b="1" dirty="0" err="1"/>
              <a:t>sile</a:t>
            </a:r>
            <a:r>
              <a:rPr lang="en-US" sz="3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58CD1-EB53-613D-A2A1-F6A41BB11C9F}"/>
              </a:ext>
            </a:extLst>
          </p:cNvPr>
          <p:cNvSpPr txBox="1"/>
          <p:nvPr/>
        </p:nvSpPr>
        <p:spPr>
          <a:xfrm>
            <a:off x="1890120" y="4774223"/>
            <a:ext cx="8857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/>
              <a:t>Optimalizačná úloha – očakáva sa jasná odpoveď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990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F1C49-8879-4D03-1F0A-C239AF90C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A0491-5D69-D8FA-AF1B-830B83E36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0240"/>
            <a:ext cx="9144000" cy="2387600"/>
          </a:xfrm>
        </p:spPr>
        <p:txBody>
          <a:bodyPr/>
          <a:lstStyle/>
          <a:p>
            <a:r>
              <a:rPr lang="sk-SK" dirty="0"/>
              <a:t>Aparatúra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8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48A6-F415-F7D2-4E1C-33DA0EA1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Spôsob uchytenia</a:t>
            </a:r>
            <a:r>
              <a:rPr lang="en-US" dirty="0"/>
              <a:t> </a:t>
            </a:r>
            <a:r>
              <a:rPr lang="en-US" dirty="0" err="1"/>
              <a:t>koncov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5851B-8FA2-BDE8-4FFF-A06310D1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4" y="1690688"/>
            <a:ext cx="8018585" cy="2836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E11FF5-1194-CDC5-15A0-3BB363E3FEF2}"/>
              </a:ext>
            </a:extLst>
          </p:cNvPr>
          <p:cNvSpPr txBox="1"/>
          <p:nvPr/>
        </p:nvSpPr>
        <p:spPr>
          <a:xfrm>
            <a:off x="7540172" y="1772240"/>
            <a:ext cx="4651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Odporúčam</a:t>
            </a:r>
          </a:p>
          <a:p>
            <a:pPr algn="ctr"/>
            <a:r>
              <a:rPr lang="sk-SK" sz="3200" b="1" u="sng" dirty="0">
                <a:solidFill>
                  <a:srgbClr val="00B050"/>
                </a:solidFill>
              </a:rPr>
              <a:t>Voľné konce </a:t>
            </a:r>
            <a:r>
              <a:rPr lang="sk-SK" sz="3200" dirty="0"/>
              <a:t>vs. </a:t>
            </a:r>
            <a:r>
              <a:rPr lang="sk-SK" sz="3200" b="1" strike="sngStrike" dirty="0">
                <a:solidFill>
                  <a:srgbClr val="FF0000"/>
                </a:solidFill>
              </a:rPr>
              <a:t>zverák</a:t>
            </a:r>
          </a:p>
          <a:p>
            <a:pPr algn="ctr"/>
            <a:endParaRPr lang="sk-SK" sz="2400" b="1" dirty="0"/>
          </a:p>
          <a:p>
            <a:pPr algn="ctr"/>
            <a:r>
              <a:rPr lang="sk-SK" sz="2400" dirty="0"/>
              <a:t>Reálny prípad lámania</a:t>
            </a:r>
          </a:p>
          <a:p>
            <a:pPr algn="ctr"/>
            <a:r>
              <a:rPr lang="sk-SK" sz="2400" dirty="0"/>
              <a:t>Žiadne extra sily zveráku</a:t>
            </a:r>
          </a:p>
          <a:p>
            <a:pPr algn="ctr"/>
            <a:r>
              <a:rPr lang="sk-SK" sz="2400" dirty="0"/>
              <a:t>Silou na stred sa konce priblížia</a:t>
            </a:r>
          </a:p>
          <a:p>
            <a:pPr algn="ctr"/>
            <a:r>
              <a:rPr lang="sk-SK" sz="2400" dirty="0"/>
              <a:t>(zverák to neumožňuje)</a:t>
            </a:r>
          </a:p>
          <a:p>
            <a:pPr algn="ctr"/>
            <a:r>
              <a:rPr lang="sk-SK" sz="2400" dirty="0"/>
              <a:t>Jednoduchší model</a:t>
            </a:r>
          </a:p>
          <a:p>
            <a:pPr algn="ctr"/>
            <a:endParaRPr lang="sk-SK" sz="2400" dirty="0"/>
          </a:p>
          <a:p>
            <a:pPr algn="ctr"/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253127-CA36-6D97-399D-05360E75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88" y="4347591"/>
            <a:ext cx="7604586" cy="23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7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8A57-7E94-0ACA-9F4E-CA2B81E01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4FAF-BFC4-340B-6E83-159E66CF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</a:t>
            </a:r>
            <a:r>
              <a:rPr lang="sk-SK" dirty="0"/>
              <a:t>ôsob zatáčania špagiet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65514-C3EC-8F59-D389-C3D1C549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222" y="1825625"/>
            <a:ext cx="6178062" cy="2623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b="1" dirty="0"/>
              <a:t>Lepiaca páska</a:t>
            </a:r>
          </a:p>
          <a:p>
            <a:pPr marL="0" indent="0" algn="ctr">
              <a:buNone/>
            </a:pPr>
            <a:endParaRPr lang="sk-SK" sz="3200" b="1" dirty="0"/>
          </a:p>
          <a:p>
            <a:pPr marL="0" indent="0">
              <a:buNone/>
            </a:pPr>
            <a:r>
              <a:rPr lang="sk-SK" sz="3200" dirty="0">
                <a:solidFill>
                  <a:srgbClr val="00B050"/>
                </a:solidFill>
              </a:rPr>
              <a:t>+ Drží špagety pokope</a:t>
            </a:r>
          </a:p>
          <a:p>
            <a:pPr marL="0" indent="0">
              <a:buNone/>
            </a:pPr>
            <a:r>
              <a:rPr lang="sk-SK" sz="3200" dirty="0">
                <a:solidFill>
                  <a:srgbClr val="FF0000"/>
                </a:solidFill>
              </a:rPr>
              <a:t>- Po stočení sa vrátia naspäť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457D9-81C0-A164-4B14-93805DE11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142034" y="-613874"/>
            <a:ext cx="1907931" cy="1187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5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836E8766A0FD4497507F13C3491781" ma:contentTypeVersion="11" ma:contentTypeDescription="Create a new document." ma:contentTypeScope="" ma:versionID="28c0a98f939cc86f68111744f84364db">
  <xsd:schema xmlns:xsd="http://www.w3.org/2001/XMLSchema" xmlns:xs="http://www.w3.org/2001/XMLSchema" xmlns:p="http://schemas.microsoft.com/office/2006/metadata/properties" xmlns:ns3="f5237e2f-e2bb-4f39-bdc6-06e549c552c2" targetNamespace="http://schemas.microsoft.com/office/2006/metadata/properties" ma:root="true" ma:fieldsID="2fa8c1808b18afeff925f2bd98716107" ns3:_="">
    <xsd:import namespace="f5237e2f-e2bb-4f39-bdc6-06e549c552c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37e2f-e2bb-4f39-bdc6-06e549c552c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5237e2f-e2bb-4f39-bdc6-06e549c552c2" xsi:nil="true"/>
  </documentManagement>
</p:properties>
</file>

<file path=customXml/itemProps1.xml><?xml version="1.0" encoding="utf-8"?>
<ds:datastoreItem xmlns:ds="http://schemas.openxmlformats.org/officeDocument/2006/customXml" ds:itemID="{B439F35E-A6AE-4DA6-986C-FD09C3DDB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37e2f-e2bb-4f39-bdc6-06e549c552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5C2110-A6C5-4DAF-92BA-BFFB43A88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A5D49E-76F7-4A01-941C-42A459FA391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f5237e2f-e2bb-4f39-bdc6-06e549c552c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493</Words>
  <Application>Microsoft Office PowerPoint</Application>
  <PresentationFormat>Widescreen</PresentationFormat>
  <Paragraphs>85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Cambria Math</vt:lpstr>
      <vt:lpstr>Chamberi Super Display</vt:lpstr>
      <vt:lpstr>Office Theme</vt:lpstr>
      <vt:lpstr>Skrútené špagety</vt:lpstr>
      <vt:lpstr>Zadanie</vt:lpstr>
      <vt:lpstr>Zadanie</vt:lpstr>
      <vt:lpstr>Zadanie</vt:lpstr>
      <vt:lpstr>Zadanie</vt:lpstr>
      <vt:lpstr>Zadanie</vt:lpstr>
      <vt:lpstr>Aparatúra</vt:lpstr>
      <vt:lpstr>Spôsob uchytenia koncov</vt:lpstr>
      <vt:lpstr>Spôsob zatáčania špagiet</vt:lpstr>
      <vt:lpstr>Spôsob zatáčania špagiet</vt:lpstr>
      <vt:lpstr>Spôsob zatáčania špagiet</vt:lpstr>
      <vt:lpstr>Meranie parametrov špagety</vt:lpstr>
      <vt:lpstr>Kedy špageta praskne?</vt:lpstr>
      <vt:lpstr>Zmerajme si Youngov modul (výsledok prevzatý z minuloročnej úlohy)</vt:lpstr>
      <vt:lpstr>Fyzika</vt:lpstr>
      <vt:lpstr>Fyzika jednej špagety – Euler-beam theory</vt:lpstr>
      <vt:lpstr>Fyzika jednej špagety – Euler-beam theory</vt:lpstr>
      <vt:lpstr>Viac špagiet (stále nezatočených)</vt:lpstr>
      <vt:lpstr>Vplyv zatočenia</vt:lpstr>
      <vt:lpstr>Čo spôsobuje zatočenie</vt:lpstr>
      <vt:lpstr>Limit zatočenia</vt:lpstr>
      <vt:lpstr>Dôsledok zatočenia (zakrivenia)</vt:lpstr>
      <vt:lpstr>Sumár</vt:lpstr>
      <vt:lpstr>Čo merať</vt:lpstr>
    </vt:vector>
  </TitlesOfParts>
  <Company>Siemens Healthineers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Vavrík, Boris</dc:creator>
  <cp:lastModifiedBy>Vavrík, Boris</cp:lastModifiedBy>
  <cp:revision>2</cp:revision>
  <dcterms:created xsi:type="dcterms:W3CDTF">2025-10-19T07:20:19Z</dcterms:created>
  <dcterms:modified xsi:type="dcterms:W3CDTF">2025-10-19T14:01:18Z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6dbec8-95a8-4638-9f5f-bd076536645c_Enabled">
    <vt:lpwstr>true</vt:lpwstr>
  </property>
  <property fmtid="{D5CDD505-2E9C-101B-9397-08002B2CF9AE}" pid="3" name="MSIP_Label_ff6dbec8-95a8-4638-9f5f-bd076536645c_SetDate">
    <vt:lpwstr>2025-10-19T13:57:49Z</vt:lpwstr>
  </property>
  <property fmtid="{D5CDD505-2E9C-101B-9397-08002B2CF9AE}" pid="4" name="MSIP_Label_ff6dbec8-95a8-4638-9f5f-bd076536645c_Method">
    <vt:lpwstr>Standard</vt:lpwstr>
  </property>
  <property fmtid="{D5CDD505-2E9C-101B-9397-08002B2CF9AE}" pid="5" name="MSIP_Label_ff6dbec8-95a8-4638-9f5f-bd076536645c_Name">
    <vt:lpwstr>Restricted - Default</vt:lpwstr>
  </property>
  <property fmtid="{D5CDD505-2E9C-101B-9397-08002B2CF9AE}" pid="6" name="MSIP_Label_ff6dbec8-95a8-4638-9f5f-bd076536645c_SiteId">
    <vt:lpwstr>5dbf1add-202a-4b8d-815b-bf0fb024e033</vt:lpwstr>
  </property>
  <property fmtid="{D5CDD505-2E9C-101B-9397-08002B2CF9AE}" pid="7" name="MSIP_Label_ff6dbec8-95a8-4638-9f5f-bd076536645c_ActionId">
    <vt:lpwstr>7fe0552d-41fe-4f9f-90a0-1614bd7242ba</vt:lpwstr>
  </property>
  <property fmtid="{D5CDD505-2E9C-101B-9397-08002B2CF9AE}" pid="8" name="MSIP_Label_ff6dbec8-95a8-4638-9f5f-bd076536645c_ContentBits">
    <vt:lpwstr>0</vt:lpwstr>
  </property>
  <property fmtid="{D5CDD505-2E9C-101B-9397-08002B2CF9AE}" pid="9" name="MSIP_Label_ff6dbec8-95a8-4638-9f5f-bd076536645c_Tag">
    <vt:lpwstr>10, 3, 0, 1</vt:lpwstr>
  </property>
  <property fmtid="{D5CDD505-2E9C-101B-9397-08002B2CF9AE}" pid="10" name="ContentTypeId">
    <vt:lpwstr>0x01010038836E8766A0FD4497507F13C3491781</vt:lpwstr>
  </property>
</Properties>
</file>